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6" r:id="rId2"/>
    <p:sldId id="525" r:id="rId3"/>
    <p:sldId id="523" r:id="rId4"/>
    <p:sldId id="524" r:id="rId5"/>
    <p:sldId id="299" r:id="rId6"/>
    <p:sldId id="300" r:id="rId7"/>
    <p:sldId id="301" r:id="rId8"/>
    <p:sldId id="302" r:id="rId9"/>
    <p:sldId id="526" r:id="rId10"/>
    <p:sldId id="527" r:id="rId11"/>
    <p:sldId id="389" r:id="rId12"/>
    <p:sldId id="539" r:id="rId13"/>
    <p:sldId id="378" r:id="rId14"/>
    <p:sldId id="383" r:id="rId15"/>
    <p:sldId id="413" r:id="rId16"/>
    <p:sldId id="414" r:id="rId17"/>
    <p:sldId id="387" r:id="rId18"/>
    <p:sldId id="469" r:id="rId19"/>
    <p:sldId id="528" r:id="rId20"/>
    <p:sldId id="531" r:id="rId21"/>
    <p:sldId id="532" r:id="rId22"/>
    <p:sldId id="33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61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30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94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24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8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5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95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2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69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3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7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4.png"/><Relationship Id="rId3" Type="http://schemas.openxmlformats.org/officeDocument/2006/relationships/image" Target="../media/image32.jpg"/><Relationship Id="rId7" Type="http://schemas.openxmlformats.org/officeDocument/2006/relationships/image" Target="../media/image87.png"/><Relationship Id="rId12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20.png"/><Relationship Id="rId4" Type="http://schemas.openxmlformats.org/officeDocument/2006/relationships/image" Target="../media/image59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132.png"/><Relationship Id="rId10" Type="http://schemas.microsoft.com/office/2007/relationships/hdphoto" Target="../media/hdphoto1.wdp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9: PINN for Inverse Problems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0715" y="6535466"/>
            <a:ext cx="1843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J </a:t>
            </a:r>
            <a:r>
              <a:rPr lang="en-US" sz="1400" i="1" dirty="0" err="1"/>
              <a:t>Wahlstrom</a:t>
            </a:r>
            <a:r>
              <a:rPr lang="en-US" sz="1400" i="1" dirty="0"/>
              <a:t>, etc. 2011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5D1DE2-6294-4D58-A66E-8BF314B43EBA}"/>
                  </a:ext>
                </a:extLst>
              </p:cNvPr>
              <p:cNvSpPr/>
              <p:nvPr/>
            </p:nvSpPr>
            <p:spPr>
              <a:xfrm>
                <a:off x="496528" y="939589"/>
                <a:ext cx="6582697" cy="9459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 the dynamics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 unknowns in the system,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𝑒𝑔𝑟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measurements on pressure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5D1DE2-6294-4D58-A66E-8BF314B43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8" y="939589"/>
                <a:ext cx="6582697" cy="945900"/>
              </a:xfrm>
              <a:prstGeom prst="rect">
                <a:avLst/>
              </a:prstGeom>
              <a:blipFill>
                <a:blip r:embed="rId3"/>
                <a:stretch>
                  <a:fillRect l="-556" t="-3226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FDCAD7-8EF1-4C45-BD5B-5256F9B5B3DF}"/>
                  </a:ext>
                </a:extLst>
              </p:cNvPr>
              <p:cNvSpPr txBox="1"/>
              <p:nvPr/>
            </p:nvSpPr>
            <p:spPr>
              <a:xfrm>
                <a:off x="795260" y="3601624"/>
                <a:ext cx="7596554" cy="137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𝑒𝑔𝑟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𝑣𝑔𝑡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𝑐𝑜𝑛𝑑𝑖𝑡𝑖𝑜𝑛𝑠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𝑚𝑒𝑎𝑠𝑢𝑟𝑒𝑚𝑒𝑛𝑡𝑠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𝑖𝑛𝑣𝑒𝑟𝑒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FDCAD7-8EF1-4C45-BD5B-5256F9B5B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60" y="3601624"/>
                <a:ext cx="7596554" cy="1370888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AA4BE-DD06-432F-99BA-D46A9E58D7EF}"/>
                  </a:ext>
                </a:extLst>
              </p:cNvPr>
              <p:cNvSpPr txBox="1"/>
              <p:nvPr/>
            </p:nvSpPr>
            <p:spPr>
              <a:xfrm>
                <a:off x="1803907" y="2695168"/>
                <a:ext cx="4999844" cy="69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 deep neural networks (input: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𝑒𝑔𝑟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𝑣𝑔𝑡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AA4BE-DD06-432F-99BA-D46A9E58D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07" y="2695168"/>
                <a:ext cx="4999844" cy="699935"/>
              </a:xfrm>
              <a:prstGeom prst="rect">
                <a:avLst/>
              </a:prstGeom>
              <a:blipFill>
                <a:blip r:embed="rId5"/>
                <a:stretch>
                  <a:fillRect t="-4348" b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7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F23FE3-F89A-4C54-A895-1806E4162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" t="6833" r="6916" b="2501"/>
          <a:stretch/>
        </p:blipFill>
        <p:spPr>
          <a:xfrm>
            <a:off x="177850" y="1276793"/>
            <a:ext cx="4013759" cy="3071006"/>
          </a:xfrm>
          <a:prstGeom prst="rect">
            <a:avLst/>
          </a:prstGeom>
        </p:spPr>
      </p:pic>
      <p:pic>
        <p:nvPicPr>
          <p:cNvPr id="26" name="Picture 2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58DB95D-EBF8-49A4-94FB-F487E22A3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0" t="4000" r="6409" b="2167"/>
          <a:stretch/>
        </p:blipFill>
        <p:spPr>
          <a:xfrm>
            <a:off x="4817961" y="1276793"/>
            <a:ext cx="3896714" cy="2964662"/>
          </a:xfrm>
          <a:prstGeom prst="rect">
            <a:avLst/>
          </a:prstGeom>
        </p:spPr>
      </p:pic>
      <p:pic>
        <p:nvPicPr>
          <p:cNvPr id="27" name="Picture 2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E68BE5AB-10DD-4B86-9065-BA34E0780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3" t="2500" r="6665" b="48051"/>
          <a:stretch/>
        </p:blipFill>
        <p:spPr>
          <a:xfrm>
            <a:off x="100142" y="4457668"/>
            <a:ext cx="5283846" cy="2054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06FA2-D00F-4DF1-B397-3CA0C31F912F}"/>
              </a:ext>
            </a:extLst>
          </p:cNvPr>
          <p:cNvSpPr/>
          <p:nvPr/>
        </p:nvSpPr>
        <p:spPr>
          <a:xfrm>
            <a:off x="6133795" y="4884675"/>
            <a:ext cx="2681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A_egrmax</a:t>
            </a:r>
            <a:r>
              <a:rPr lang="en-US" i="1" dirty="0">
                <a:solidFill>
                  <a:srgbClr val="0070C0"/>
                </a:solidFill>
              </a:rPr>
              <a:t>:</a:t>
            </a:r>
          </a:p>
          <a:p>
            <a:r>
              <a:rPr lang="en-US" i="1" dirty="0">
                <a:solidFill>
                  <a:srgbClr val="0070C0"/>
                </a:solidFill>
              </a:rPr>
              <a:t>Predicted = 4.160e-4</a:t>
            </a:r>
          </a:p>
          <a:p>
            <a:r>
              <a:rPr lang="en-US" i="1" dirty="0">
                <a:solidFill>
                  <a:srgbClr val="0070C0"/>
                </a:solidFill>
              </a:rPr>
              <a:t>Reference = 4.0e-4</a:t>
            </a:r>
          </a:p>
          <a:p>
            <a:r>
              <a:rPr lang="en-US" i="1" dirty="0">
                <a:solidFill>
                  <a:srgbClr val="0070C0"/>
                </a:solidFill>
              </a:rPr>
              <a:t>Error = 4%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8D849A3-8665-41D7-A026-EBDF6E588D19}"/>
              </a:ext>
            </a:extLst>
          </p:cNvPr>
          <p:cNvSpPr/>
          <p:nvPr/>
        </p:nvSpPr>
        <p:spPr>
          <a:xfrm>
            <a:off x="4296990" y="2614785"/>
            <a:ext cx="655403" cy="18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446A7-B478-4336-BC22-F9EA2F06A8EB}"/>
              </a:ext>
            </a:extLst>
          </p:cNvPr>
          <p:cNvSpPr txBox="1"/>
          <p:nvPr/>
        </p:nvSpPr>
        <p:spPr>
          <a:xfrm>
            <a:off x="4191609" y="2307008"/>
            <a:ext cx="7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PINNs</a:t>
            </a:r>
          </a:p>
        </p:txBody>
      </p:sp>
    </p:spTree>
    <p:extLst>
      <p:ext uri="{BB962C8B-B14F-4D97-AF65-F5344CB8AC3E}">
        <p14:creationId xmlns:p14="http://schemas.microsoft.com/office/powerpoint/2010/main" val="1850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3167EB-6868-4A9F-AD67-984A4232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3" y="88806"/>
            <a:ext cx="8686800" cy="621044"/>
          </a:xfrm>
        </p:spPr>
        <p:txBody>
          <a:bodyPr>
            <a:normAutofit/>
          </a:bodyPr>
          <a:lstStyle/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D8FA8-B4E6-4B3D-AED0-EBDACEC37722}"/>
              </a:ext>
            </a:extLst>
          </p:cNvPr>
          <p:cNvSpPr/>
          <p:nvPr/>
        </p:nvSpPr>
        <p:spPr>
          <a:xfrm>
            <a:off x="-1829113" y="7674905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EF7E02-B99A-43E6-98EC-169D734A0C94}"/>
                  </a:ext>
                </a:extLst>
              </p:cNvPr>
              <p:cNvSpPr/>
              <p:nvPr/>
            </p:nvSpPr>
            <p:spPr>
              <a:xfrm>
                <a:off x="4551370" y="1666980"/>
                <a:ext cx="207242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cross-flow displacement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lift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EF7E02-B99A-43E6-98EC-169D734A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70" y="1666980"/>
                <a:ext cx="2072427" cy="507831"/>
              </a:xfrm>
              <a:prstGeom prst="rect">
                <a:avLst/>
              </a:prstGeom>
              <a:blipFill>
                <a:blip r:embed="rId2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970223D-3B70-4C85-AE67-933B4C98A3C6}"/>
              </a:ext>
            </a:extLst>
          </p:cNvPr>
          <p:cNvSpPr/>
          <p:nvPr/>
        </p:nvSpPr>
        <p:spPr>
          <a:xfrm>
            <a:off x="164580" y="1566703"/>
            <a:ext cx="13724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FCEC5-BAA3-424A-AF60-3AF506940691}"/>
              </a:ext>
            </a:extLst>
          </p:cNvPr>
          <p:cNvSpPr txBox="1"/>
          <p:nvPr/>
        </p:nvSpPr>
        <p:spPr>
          <a:xfrm>
            <a:off x="917577" y="286269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per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length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11511-61C4-48C3-AAEC-A85847958743}"/>
              </a:ext>
            </a:extLst>
          </p:cNvPr>
          <p:cNvSpPr txBox="1"/>
          <p:nvPr/>
        </p:nvSpPr>
        <p:spPr>
          <a:xfrm>
            <a:off x="169914" y="2661600"/>
            <a:ext cx="12474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23D76A-DB23-4C5A-ADD8-F8A48CE7A6F6}"/>
              </a:ext>
            </a:extLst>
          </p:cNvPr>
          <p:cNvSpPr/>
          <p:nvPr/>
        </p:nvSpPr>
        <p:spPr>
          <a:xfrm>
            <a:off x="1549142" y="1564630"/>
            <a:ext cx="2890826" cy="103785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5036D-5F88-E748-BF6F-2D43B483627F}"/>
              </a:ext>
            </a:extLst>
          </p:cNvPr>
          <p:cNvGrpSpPr/>
          <p:nvPr/>
        </p:nvGrpSpPr>
        <p:grpSpPr>
          <a:xfrm>
            <a:off x="7162442" y="1554406"/>
            <a:ext cx="1850134" cy="3458603"/>
            <a:chOff x="8340719" y="2236098"/>
            <a:chExt cx="2466845" cy="4611471"/>
          </a:xfrm>
        </p:grpSpPr>
        <p:pic>
          <p:nvPicPr>
            <p:cNvPr id="25" name="Picture 24" descr="A ship in a body of water&#10;&#10;Description automatically generated">
              <a:extLst>
                <a:ext uri="{FF2B5EF4-FFF2-40B4-BE49-F238E27FC236}">
                  <a16:creationId xmlns:a16="http://schemas.microsoft.com/office/drawing/2014/main" id="{474B5770-AB2B-9F4E-ABC3-290A54EC3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02" t="18719" r="27075" b="14039"/>
            <a:stretch/>
          </p:blipFill>
          <p:spPr>
            <a:xfrm>
              <a:off x="8387029" y="2236098"/>
              <a:ext cx="2420535" cy="461147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B2B2DD-65D0-6E47-AF5F-3B1D2C6CAAD4}"/>
                </a:ext>
              </a:extLst>
            </p:cNvPr>
            <p:cNvCxnSpPr/>
            <p:nvPr/>
          </p:nvCxnSpPr>
          <p:spPr>
            <a:xfrm>
              <a:off x="9141648" y="6787609"/>
              <a:ext cx="57404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5FDC2B-6CD1-D74D-A842-DC8E5EC8FA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58149" y="4162989"/>
              <a:ext cx="934959" cy="26246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BC286F-FA7E-DA4B-8472-6AA042D29A5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726" y="4635688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9F7F779-039A-C849-A777-1A0ABDDD5C8F}"/>
                </a:ext>
              </a:extLst>
            </p:cNvPr>
            <p:cNvCxnSpPr>
              <a:cxnSpLocks/>
            </p:cNvCxnSpPr>
            <p:nvPr/>
          </p:nvCxnSpPr>
          <p:spPr>
            <a:xfrm>
              <a:off x="8839926" y="5238938"/>
              <a:ext cx="5519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BA478CF-9FF1-5B48-8844-E070A8DB8957}"/>
                </a:ext>
              </a:extLst>
            </p:cNvPr>
            <p:cNvCxnSpPr>
              <a:cxnSpLocks/>
            </p:cNvCxnSpPr>
            <p:nvPr/>
          </p:nvCxnSpPr>
          <p:spPr>
            <a:xfrm>
              <a:off x="9062908" y="5848538"/>
              <a:ext cx="328994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6C57120-7374-1841-A172-82254B442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4742" y="6397813"/>
              <a:ext cx="137160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1790D62-201B-984B-B331-196DEAF1AE67}"/>
                </a:ext>
              </a:extLst>
            </p:cNvPr>
            <p:cNvCxnSpPr>
              <a:cxnSpLocks/>
            </p:cNvCxnSpPr>
            <p:nvPr/>
          </p:nvCxnSpPr>
          <p:spPr>
            <a:xfrm>
              <a:off x="8462338" y="4162989"/>
              <a:ext cx="915025" cy="1213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285D67E-35E5-9345-9051-BDE8DD4D9330}"/>
                    </a:ext>
                  </a:extLst>
                </p:cNvPr>
                <p:cNvSpPr txBox="1"/>
                <p:nvPr/>
              </p:nvSpPr>
              <p:spPr>
                <a:xfrm>
                  <a:off x="9890080" y="5764082"/>
                  <a:ext cx="166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285D67E-35E5-9345-9051-BDE8DD4D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0080" y="5764082"/>
                  <a:ext cx="16637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16A6E18-DE91-8043-AA1C-B5112372860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482058" y="6364107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E8A6423-7272-2246-AAD9-35C7CAB82B4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822" y="6739578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275B825-03A2-134A-8DA3-6317E3565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2823" y="6300582"/>
              <a:ext cx="589666" cy="43899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2B7D62-0EBD-ED41-BB3F-DE0EA9E66361}"/>
                    </a:ext>
                  </a:extLst>
                </p:cNvPr>
                <p:cNvSpPr txBox="1"/>
                <p:nvPr/>
              </p:nvSpPr>
              <p:spPr>
                <a:xfrm>
                  <a:off x="10461243" y="6041081"/>
                  <a:ext cx="1834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2B7D62-0EBD-ED41-BB3F-DE0EA9E66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1243" y="6041081"/>
                  <a:ext cx="18346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818" r="-31818" b="-2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C8E4F1D-9090-D147-9CFC-3A0B99343C24}"/>
                    </a:ext>
                  </a:extLst>
                </p:cNvPr>
                <p:cNvSpPr txBox="1"/>
                <p:nvPr/>
              </p:nvSpPr>
              <p:spPr>
                <a:xfrm>
                  <a:off x="10624244" y="6565140"/>
                  <a:ext cx="180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C8E4F1D-9090-D147-9CFC-3A0B9934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4244" y="6565140"/>
                  <a:ext cx="18013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182" r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2D589B-0879-B748-8534-0BC26C9066D7}"/>
                    </a:ext>
                  </a:extLst>
                </p:cNvPr>
                <p:cNvSpPr txBox="1"/>
                <p:nvPr/>
              </p:nvSpPr>
              <p:spPr>
                <a:xfrm>
                  <a:off x="10098765" y="4509303"/>
                  <a:ext cx="1958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2D589B-0879-B748-8534-0BC26C906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8765" y="4509303"/>
                  <a:ext cx="1958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9167" r="-25000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15770A-DDDA-8745-BA5B-00671B170C63}"/>
                </a:ext>
              </a:extLst>
            </p:cNvPr>
            <p:cNvCxnSpPr>
              <a:cxnSpLocks/>
            </p:cNvCxnSpPr>
            <p:nvPr/>
          </p:nvCxnSpPr>
          <p:spPr>
            <a:xfrm>
              <a:off x="9492297" y="5157365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3B8BBA3-2164-FD4B-9D69-E515C3F85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298" y="4718369"/>
              <a:ext cx="589666" cy="43899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BDCB9A-027F-5347-8184-C304E86BD21A}"/>
                    </a:ext>
                  </a:extLst>
                </p:cNvPr>
                <p:cNvSpPr txBox="1"/>
                <p:nvPr/>
              </p:nvSpPr>
              <p:spPr>
                <a:xfrm>
                  <a:off x="10269120" y="4997690"/>
                  <a:ext cx="206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BDCB9A-027F-5347-8184-C304E86BD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9120" y="4997690"/>
                  <a:ext cx="20655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6923" r="-19231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AA723F-60A6-A541-8B27-D1B234E6556E}"/>
                </a:ext>
              </a:extLst>
            </p:cNvPr>
            <p:cNvSpPr txBox="1"/>
            <p:nvPr/>
          </p:nvSpPr>
          <p:spPr>
            <a:xfrm>
              <a:off x="8340719" y="5565133"/>
              <a:ext cx="79338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Current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F5AECE-B508-4B44-8732-F69B6B02F801}"/>
              </a:ext>
            </a:extLst>
          </p:cNvPr>
          <p:cNvGrpSpPr/>
          <p:nvPr/>
        </p:nvGrpSpPr>
        <p:grpSpPr>
          <a:xfrm>
            <a:off x="261173" y="3695881"/>
            <a:ext cx="6036885" cy="1483969"/>
            <a:chOff x="783098" y="4131576"/>
            <a:chExt cx="8049180" cy="197862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7ABEA8-A25B-514E-B1D5-1840BCA41F2B}"/>
                </a:ext>
              </a:extLst>
            </p:cNvPr>
            <p:cNvSpPr/>
            <p:nvPr/>
          </p:nvSpPr>
          <p:spPr>
            <a:xfrm>
              <a:off x="806459" y="4836050"/>
              <a:ext cx="1876936" cy="8056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1F35E4-007F-BC46-B0B4-23768A27589E}"/>
                </a:ext>
              </a:extLst>
            </p:cNvPr>
            <p:cNvSpPr/>
            <p:nvPr/>
          </p:nvSpPr>
          <p:spPr>
            <a:xfrm>
              <a:off x="7445464" y="4822571"/>
              <a:ext cx="1386814" cy="81909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C73B432-555F-0A47-9C2A-5830D4DC2DFB}"/>
                    </a:ext>
                  </a:extLst>
                </p:cNvPr>
                <p:cNvSpPr/>
                <p:nvPr/>
              </p:nvSpPr>
              <p:spPr>
                <a:xfrm>
                  <a:off x="783098" y="4946469"/>
                  <a:ext cx="1860755" cy="615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C73B432-555F-0A47-9C2A-5830D4DC2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98" y="4946469"/>
                  <a:ext cx="1860755" cy="615553"/>
                </a:xfrm>
                <a:prstGeom prst="rect">
                  <a:avLst/>
                </a:prstGeom>
                <a:blipFill>
                  <a:blip r:embed="rId9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BA2A57-9AA7-E042-BC7B-9A1066ADD523}"/>
                </a:ext>
              </a:extLst>
            </p:cNvPr>
            <p:cNvSpPr txBox="1"/>
            <p:nvPr/>
          </p:nvSpPr>
          <p:spPr>
            <a:xfrm>
              <a:off x="7757731" y="4293333"/>
              <a:ext cx="107454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23631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en-US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832B07-3BB8-4846-BD8B-6AAA129419E8}"/>
                </a:ext>
              </a:extLst>
            </p:cNvPr>
            <p:cNvSpPr txBox="1"/>
            <p:nvPr/>
          </p:nvSpPr>
          <p:spPr>
            <a:xfrm>
              <a:off x="996015" y="4291593"/>
              <a:ext cx="140924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23631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</a:t>
              </a:r>
              <a:endParaRPr lang="en-US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7A5F7B66-995A-784C-9806-AEB235FDB05F}"/>
                </a:ext>
              </a:extLst>
            </p:cNvPr>
            <p:cNvSpPr/>
            <p:nvPr/>
          </p:nvSpPr>
          <p:spPr>
            <a:xfrm>
              <a:off x="2931816" y="4391353"/>
              <a:ext cx="4206240" cy="256765"/>
            </a:xfrm>
            <a:prstGeom prst="rightArrow">
              <a:avLst>
                <a:gd name="adj1" fmla="val 21972"/>
                <a:gd name="adj2" fmla="val 1395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D97900A-9FA6-0047-BE38-B99EF325EF8B}"/>
                    </a:ext>
                  </a:extLst>
                </p:cNvPr>
                <p:cNvSpPr txBox="1"/>
                <p:nvPr/>
              </p:nvSpPr>
              <p:spPr>
                <a:xfrm>
                  <a:off x="7639855" y="4924224"/>
                  <a:ext cx="777116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D97900A-9FA6-0047-BE38-B99EF325E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855" y="4924224"/>
                  <a:ext cx="777116" cy="615553"/>
                </a:xfrm>
                <a:prstGeom prst="rect">
                  <a:avLst/>
                </a:prstGeom>
                <a:blipFill>
                  <a:blip r:embed="rId10"/>
                  <a:stretch>
                    <a:fillRect r="-46875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2">
              <a:extLst>
                <a:ext uri="{FF2B5EF4-FFF2-40B4-BE49-F238E27FC236}">
                  <a16:creationId xmlns:a16="http://schemas.microsoft.com/office/drawing/2014/main" id="{8F263ABD-6374-4243-80E6-27FFD410BAE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95984" y="4131576"/>
              <a:ext cx="1254017" cy="4572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350" b="1" dirty="0">
                  <a:latin typeface="Times New Roman" charset="0"/>
                  <a:ea typeface="Times New Roman" charset="0"/>
                  <a:cs typeface="Times New Roman" charset="0"/>
                </a:rPr>
                <a:t>Forward</a:t>
              </a:r>
              <a:endParaRPr lang="en-US" sz="15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5" name="Arrow: Right 6">
              <a:extLst>
                <a:ext uri="{FF2B5EF4-FFF2-40B4-BE49-F238E27FC236}">
                  <a16:creationId xmlns:a16="http://schemas.microsoft.com/office/drawing/2014/main" id="{5CA8B7F4-8EFB-B948-905E-681030291787}"/>
                </a:ext>
              </a:extLst>
            </p:cNvPr>
            <p:cNvSpPr/>
            <p:nvPr/>
          </p:nvSpPr>
          <p:spPr>
            <a:xfrm flipH="1">
              <a:off x="2825755" y="5623474"/>
              <a:ext cx="4206240" cy="256765"/>
            </a:xfrm>
            <a:prstGeom prst="rightArrow">
              <a:avLst>
                <a:gd name="adj1" fmla="val 21972"/>
                <a:gd name="adj2" fmla="val 139580"/>
              </a:avLst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2">
              <a:extLst>
                <a:ext uri="{FF2B5EF4-FFF2-40B4-BE49-F238E27FC236}">
                  <a16:creationId xmlns:a16="http://schemas.microsoft.com/office/drawing/2014/main" id="{F0B903CD-9F2A-1347-88FF-F4958565E17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95984" y="5653001"/>
              <a:ext cx="1254017" cy="4572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350" b="1" dirty="0">
                  <a:ln>
                    <a:solidFill>
                      <a:srgbClr val="FF0000"/>
                    </a:solidFill>
                  </a:ln>
                  <a:latin typeface="Times New Roman" charset="0"/>
                  <a:ea typeface="Times New Roman" charset="0"/>
                  <a:cs typeface="Times New Roman" charset="0"/>
                </a:rPr>
                <a:t>Inverse</a:t>
              </a:r>
              <a:endParaRPr lang="en-US" sz="1500" b="1" dirty="0">
                <a:ln>
                  <a:solidFill>
                    <a:srgbClr val="FF0000"/>
                  </a:solidFill>
                </a:ln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8281E26-29AC-D047-8CFD-66E71B981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197" t="23424" r="21856" b="2532"/>
            <a:stretch/>
          </p:blipFill>
          <p:spPr>
            <a:xfrm>
              <a:off x="3766879" y="4563712"/>
              <a:ext cx="2678628" cy="1109052"/>
            </a:xfrm>
            <a:prstGeom prst="rect">
              <a:avLst/>
            </a:prstGeom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15B2F02-EF7D-594B-AA33-996BB41EF9F8}"/>
              </a:ext>
            </a:extLst>
          </p:cNvPr>
          <p:cNvCxnSpPr/>
          <p:nvPr/>
        </p:nvCxnSpPr>
        <p:spPr>
          <a:xfrm>
            <a:off x="271521" y="633377"/>
            <a:ext cx="6172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96FC7-23CC-4F41-9D3F-4020945C9D60}"/>
                  </a:ext>
                </a:extLst>
              </p:cNvPr>
              <p:cNvSpPr txBox="1"/>
              <p:nvPr/>
            </p:nvSpPr>
            <p:spPr>
              <a:xfrm>
                <a:off x="1584475" y="1570983"/>
                <a:ext cx="2752100" cy="416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96FC7-23CC-4F41-9D3F-4020945C9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75" y="1570983"/>
                <a:ext cx="2752100" cy="416909"/>
              </a:xfrm>
              <a:prstGeom prst="rect">
                <a:avLst/>
              </a:prstGeom>
              <a:blipFill>
                <a:blip r:embed="rId12"/>
                <a:stretch>
                  <a:fillRect l="-443" r="-665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3553FD-1256-964B-B4B8-65B887C63C9C}"/>
                  </a:ext>
                </a:extLst>
              </p:cNvPr>
              <p:cNvSpPr txBox="1"/>
              <p:nvPr/>
            </p:nvSpPr>
            <p:spPr>
              <a:xfrm>
                <a:off x="1584475" y="2145273"/>
                <a:ext cx="2819170" cy="416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3553FD-1256-964B-B4B8-65B887C6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75" y="2145273"/>
                <a:ext cx="2819170" cy="416909"/>
              </a:xfrm>
              <a:prstGeom prst="rect">
                <a:avLst/>
              </a:prstGeom>
              <a:blipFill>
                <a:blip r:embed="rId13"/>
                <a:stretch>
                  <a:fillRect l="-433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03E8E-54CA-9344-B16A-1018843B9456}"/>
              </a:ext>
            </a:extLst>
          </p:cNvPr>
          <p:cNvCxnSpPr>
            <a:stCxn id="37" idx="1"/>
            <a:endCxn id="37" idx="3"/>
          </p:cNvCxnSpPr>
          <p:nvPr/>
        </p:nvCxnSpPr>
        <p:spPr>
          <a:xfrm>
            <a:off x="1549142" y="2083559"/>
            <a:ext cx="2890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9BCC901-9CF3-F845-9B81-75653D0FF35D}"/>
                  </a:ext>
                </a:extLst>
              </p:cNvPr>
              <p:cNvSpPr/>
              <p:nvPr/>
            </p:nvSpPr>
            <p:spPr>
              <a:xfrm>
                <a:off x="4551370" y="2215196"/>
                <a:ext cx="180151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in-line displacement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drag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9BCC901-9CF3-F845-9B81-75653D0FF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70" y="2215196"/>
                <a:ext cx="1801519" cy="507831"/>
              </a:xfrm>
              <a:prstGeom prst="rect">
                <a:avLst/>
              </a:prstGeom>
              <a:blipFill>
                <a:blip r:embed="rId14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1F443C8-0E20-0541-8439-7195A032BD38}"/>
              </a:ext>
            </a:extLst>
          </p:cNvPr>
          <p:cNvSpPr txBox="1"/>
          <p:nvPr/>
        </p:nvSpPr>
        <p:spPr>
          <a:xfrm>
            <a:off x="1822596" y="2868525"/>
            <a:ext cx="8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damping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7D2EF-39D1-544C-8BBB-2BF45CAC5563}"/>
              </a:ext>
            </a:extLst>
          </p:cNvPr>
          <p:cNvSpPr txBox="1"/>
          <p:nvPr/>
        </p:nvSpPr>
        <p:spPr>
          <a:xfrm>
            <a:off x="2758395" y="2965154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 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0A670A-5036-434E-9D01-647725FDAB8B}"/>
              </a:ext>
            </a:extLst>
          </p:cNvPr>
          <p:cNvSpPr txBox="1"/>
          <p:nvPr/>
        </p:nvSpPr>
        <p:spPr>
          <a:xfrm>
            <a:off x="3569167" y="2875674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flexural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B6211E-6900-FA42-BD90-BFF7A6F4EE13}"/>
              </a:ext>
            </a:extLst>
          </p:cNvPr>
          <p:cNvCxnSpPr>
            <a:cxnSpLocks/>
          </p:cNvCxnSpPr>
          <p:nvPr/>
        </p:nvCxnSpPr>
        <p:spPr>
          <a:xfrm flipH="1">
            <a:off x="1331992" y="2538325"/>
            <a:ext cx="315510" cy="35637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BB880ED-87C2-594F-B44C-BF824384652B}"/>
              </a:ext>
            </a:extLst>
          </p:cNvPr>
          <p:cNvCxnSpPr>
            <a:cxnSpLocks/>
          </p:cNvCxnSpPr>
          <p:nvPr/>
        </p:nvCxnSpPr>
        <p:spPr>
          <a:xfrm flipH="1">
            <a:off x="2137952" y="2507287"/>
            <a:ext cx="192380" cy="39480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A8817E4-08A0-C84B-AE2B-C4B5E5140CEE}"/>
              </a:ext>
            </a:extLst>
          </p:cNvPr>
          <p:cNvCxnSpPr>
            <a:cxnSpLocks/>
          </p:cNvCxnSpPr>
          <p:nvPr/>
        </p:nvCxnSpPr>
        <p:spPr>
          <a:xfrm>
            <a:off x="2909696" y="2481889"/>
            <a:ext cx="102526" cy="42020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9336BAE-4D42-ED47-A67E-1E8B3CDD101D}"/>
              </a:ext>
            </a:extLst>
          </p:cNvPr>
          <p:cNvCxnSpPr>
            <a:cxnSpLocks/>
          </p:cNvCxnSpPr>
          <p:nvPr/>
        </p:nvCxnSpPr>
        <p:spPr>
          <a:xfrm>
            <a:off x="3588731" y="2475325"/>
            <a:ext cx="193905" cy="38737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5FDD0F6-D76E-3347-8B73-6F6637645D9B}"/>
              </a:ext>
            </a:extLst>
          </p:cNvPr>
          <p:cNvSpPr/>
          <p:nvPr/>
        </p:nvSpPr>
        <p:spPr>
          <a:xfrm>
            <a:off x="115818" y="3700867"/>
            <a:ext cx="6389615" cy="147897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FF056-70FC-4F6F-A2CA-FBD86483CDD3}"/>
                  </a:ext>
                </a:extLst>
              </p:cNvPr>
              <p:cNvSpPr txBox="1"/>
              <p:nvPr/>
            </p:nvSpPr>
            <p:spPr>
              <a:xfrm>
                <a:off x="140577" y="3321652"/>
                <a:ext cx="63173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Distributed damping coefficient: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parametrize with a neural network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1200" dirty="0"/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FF056-70FC-4F6F-A2CA-FBD86483C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7" y="3321652"/>
                <a:ext cx="6317374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圆角矩形 7">
            <a:extLst>
              <a:ext uri="{FF2B5EF4-FFF2-40B4-BE49-F238E27FC236}">
                <a16:creationId xmlns:a16="http://schemas.microsoft.com/office/drawing/2014/main" id="{BD063230-E6FB-46FA-9FF1-A26BFB10BA7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  <p:sp>
        <p:nvSpPr>
          <p:cNvPr id="68" name="Rectangle 32">
            <a:extLst>
              <a:ext uri="{FF2B5EF4-FFF2-40B4-BE49-F238E27FC236}">
                <a16:creationId xmlns:a16="http://schemas.microsoft.com/office/drawing/2014/main" id="{B958ECAC-630F-41E5-9FDA-542763E0FD45}"/>
              </a:ext>
            </a:extLst>
          </p:cNvPr>
          <p:cNvSpPr/>
          <p:nvPr/>
        </p:nvSpPr>
        <p:spPr>
          <a:xfrm>
            <a:off x="7069174" y="6581980"/>
            <a:ext cx="2071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Kharazmi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al, JFS, 2020</a:t>
            </a:r>
            <a:endParaRPr lang="en-US" sz="9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1C67AF7-8C46-4552-B4EB-C470D1EC867F}"/>
              </a:ext>
            </a:extLst>
          </p:cNvPr>
          <p:cNvSpPr/>
          <p:nvPr/>
        </p:nvSpPr>
        <p:spPr>
          <a:xfrm>
            <a:off x="204113" y="3807918"/>
            <a:ext cx="1151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PDE residual: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6B9137-3E9A-48BF-BBF6-34B21BFAAAD2}"/>
              </a:ext>
            </a:extLst>
          </p:cNvPr>
          <p:cNvSpPr/>
          <p:nvPr/>
        </p:nvSpPr>
        <p:spPr>
          <a:xfrm>
            <a:off x="175259" y="4599733"/>
            <a:ext cx="11801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685BFD-D86A-5745-8FF1-D1AEEACBAC0A}"/>
              </a:ext>
            </a:extLst>
          </p:cNvPr>
          <p:cNvGrpSpPr/>
          <p:nvPr/>
        </p:nvGrpSpPr>
        <p:grpSpPr>
          <a:xfrm>
            <a:off x="1760198" y="4257809"/>
            <a:ext cx="7324511" cy="902555"/>
            <a:chOff x="1285103" y="6208857"/>
            <a:chExt cx="9766014" cy="1203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B9608F-8876-C646-BA11-7742C363C452}"/>
                    </a:ext>
                  </a:extLst>
                </p:cNvPr>
                <p:cNvSpPr txBox="1"/>
                <p:nvPr/>
              </p:nvSpPr>
              <p:spPr>
                <a:xfrm>
                  <a:off x="1285103" y="6208857"/>
                  <a:ext cx="9766014" cy="12034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54823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54823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B9608F-8876-C646-BA11-7742C363C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103" y="6208857"/>
                  <a:ext cx="9766014" cy="12034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6E28C96-1E0B-464F-807C-D5804FF8AE17}"/>
                </a:ext>
              </a:extLst>
            </p:cNvPr>
            <p:cNvSpPr/>
            <p:nvPr/>
          </p:nvSpPr>
          <p:spPr>
            <a:xfrm>
              <a:off x="2264177" y="6248352"/>
              <a:ext cx="4262229" cy="1089316"/>
            </a:xfrm>
            <a:prstGeom prst="round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1ED7BC-D5A9-41D1-8AA3-896A76BD09FD}"/>
                </a:ext>
              </a:extLst>
            </p:cNvPr>
            <p:cNvSpPr/>
            <p:nvPr/>
          </p:nvSpPr>
          <p:spPr>
            <a:xfrm>
              <a:off x="6794862" y="6248352"/>
              <a:ext cx="3132616" cy="1089316"/>
            </a:xfrm>
            <a:prstGeom prst="roundRect">
              <a:avLst/>
            </a:prstGeom>
            <a:noFill/>
            <a:ln w="19050">
              <a:solidFill>
                <a:srgbClr val="FF717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1F7410-85E1-604A-ACE5-1E39A028A014}"/>
              </a:ext>
            </a:extLst>
          </p:cNvPr>
          <p:cNvCxnSpPr/>
          <p:nvPr/>
        </p:nvCxnSpPr>
        <p:spPr>
          <a:xfrm>
            <a:off x="261070" y="1381266"/>
            <a:ext cx="6172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193CF8-F49A-3647-9C3A-3868E30AE788}"/>
                  </a:ext>
                </a:extLst>
              </p:cNvPr>
              <p:cNvSpPr txBox="1"/>
              <p:nvPr/>
            </p:nvSpPr>
            <p:spPr>
              <a:xfrm>
                <a:off x="1841089" y="3679982"/>
                <a:ext cx="3582969" cy="463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193CF8-F49A-3647-9C3A-3868E30AE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089" y="3679982"/>
                <a:ext cx="3582969" cy="463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4B7B0CB-06F1-EB4D-9667-0F0A5E961099}"/>
              </a:ext>
            </a:extLst>
          </p:cNvPr>
          <p:cNvGrpSpPr/>
          <p:nvPr/>
        </p:nvGrpSpPr>
        <p:grpSpPr>
          <a:xfrm>
            <a:off x="6016497" y="1689780"/>
            <a:ext cx="2908466" cy="1322676"/>
            <a:chOff x="8120848" y="1110040"/>
            <a:chExt cx="3877954" cy="176356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2DD3C-CD09-46A2-AA18-2C19BE8F18E6}"/>
                </a:ext>
              </a:extLst>
            </p:cNvPr>
            <p:cNvSpPr/>
            <p:nvPr/>
          </p:nvSpPr>
          <p:spPr>
            <a:xfrm>
              <a:off x="8136148" y="2473498"/>
              <a:ext cx="198387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parameters: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0D1BC6-1B15-4F75-A52A-2D005872C598}"/>
                </a:ext>
              </a:extLst>
            </p:cNvPr>
            <p:cNvSpPr txBox="1"/>
            <p:nvPr/>
          </p:nvSpPr>
          <p:spPr>
            <a:xfrm>
              <a:off x="9014967" y="1110040"/>
              <a:ext cx="1844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Parameters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5CC19E-A066-4130-83A8-3551BC3118A1}"/>
                </a:ext>
              </a:extLst>
            </p:cNvPr>
            <p:cNvGrpSpPr/>
            <p:nvPr/>
          </p:nvGrpSpPr>
          <p:grpSpPr>
            <a:xfrm>
              <a:off x="8120848" y="1379901"/>
              <a:ext cx="3822362" cy="712251"/>
              <a:chOff x="8120848" y="1069483"/>
              <a:chExt cx="3822362" cy="71225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3C92BC-E827-4CDD-A260-9E9DB4AFC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48" y="1069483"/>
                <a:ext cx="3776833" cy="712251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47D91E-929F-4C54-80B7-337CEB900294}"/>
                  </a:ext>
                </a:extLst>
              </p:cNvPr>
              <p:cNvSpPr/>
              <p:nvPr/>
            </p:nvSpPr>
            <p:spPr>
              <a:xfrm>
                <a:off x="11483008" y="1339469"/>
                <a:ext cx="344557" cy="1722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72E3A9-4BDE-4A71-B25E-67F0AF121D62}"/>
                  </a:ext>
                </a:extLst>
              </p:cNvPr>
              <p:cNvSpPr txBox="1"/>
              <p:nvPr/>
            </p:nvSpPr>
            <p:spPr>
              <a:xfrm>
                <a:off x="11449058" y="1255881"/>
                <a:ext cx="49415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sine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EFAF4B-7615-1E47-B322-4293532A9E9B}"/>
                    </a:ext>
                  </a:extLst>
                </p:cNvPr>
                <p:cNvSpPr txBox="1"/>
                <p:nvPr/>
              </p:nvSpPr>
              <p:spPr>
                <a:xfrm>
                  <a:off x="10159068" y="2484603"/>
                  <a:ext cx="1839734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𝐸𝐼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EFAF4B-7615-1E47-B322-4293532A9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068" y="2484603"/>
                  <a:ext cx="1839734" cy="307776"/>
                </a:xfrm>
                <a:prstGeom prst="rect">
                  <a:avLst/>
                </a:prstGeom>
                <a:blipFill>
                  <a:blip r:embed="rId5"/>
                  <a:stretch>
                    <a:fillRect l="-3097" r="-4867" b="-3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E7A036-1709-E04A-8551-46D7CCDB2FC5}"/>
                </a:ext>
              </a:extLst>
            </p:cNvPr>
            <p:cNvSpPr/>
            <p:nvPr/>
          </p:nvSpPr>
          <p:spPr>
            <a:xfrm>
              <a:off x="8123948" y="2131294"/>
              <a:ext cx="1714572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 parameters: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53E509-9D9E-4A45-B49D-D0AFEE54D754}"/>
                    </a:ext>
                  </a:extLst>
                </p:cNvPr>
                <p:cNvSpPr txBox="1"/>
                <p:nvPr/>
              </p:nvSpPr>
              <p:spPr>
                <a:xfrm>
                  <a:off x="10146868" y="2142398"/>
                  <a:ext cx="218008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53E509-9D9E-4A45-B49D-D0AFEE54D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6868" y="2142398"/>
                  <a:ext cx="218008" cy="307776"/>
                </a:xfrm>
                <a:prstGeom prst="rect">
                  <a:avLst/>
                </a:prstGeom>
                <a:blipFill>
                  <a:blip r:embed="rId6"/>
                  <a:stretch>
                    <a:fillRect l="-25926" r="-25926"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5C1750-703D-B84D-89DA-0ABAEADF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F652-03AC-4955-8544-31959F40B765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8BA02F1A-E732-48F8-AB7F-51ADC8014E5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933913" y="5168220"/>
                <a:ext cx="2679227" cy="342900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Loss PDE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𝑧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1350" dirty="0">
                    <a:solidFill>
                      <a:srgbClr val="C00000"/>
                    </a:solidFill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: Residual points)</a:t>
                </a:r>
                <a:endParaRPr lang="en-US" sz="15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8BA02F1A-E732-48F8-AB7F-51ADC801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13" y="5168220"/>
                <a:ext cx="2679227" cy="342900"/>
              </a:xfrm>
              <a:prstGeom prst="rect">
                <a:avLst/>
              </a:prstGeom>
              <a:blipFill>
                <a:blip r:embed="rId7"/>
                <a:stretch>
                  <a:fillRect l="-1364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98AE9FBD-CE8A-4BBD-8BCA-CEB17BD3DFD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511511" y="5168226"/>
                <a:ext cx="2553758" cy="342900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  <m:t>𝑧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558334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1350" dirty="0">
                    <a:solidFill>
                      <a:srgbClr val="558334"/>
                    </a:solidFill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: Training points)</a:t>
                </a:r>
                <a:endParaRPr lang="en-US" sz="1500" dirty="0">
                  <a:solidFill>
                    <a:schemeClr val="accent6">
                      <a:lumMod val="7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98AE9FBD-CE8A-4BBD-8BCA-CEB17BD3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11" y="5168226"/>
                <a:ext cx="2553758" cy="342900"/>
              </a:xfrm>
              <a:prstGeom prst="rect">
                <a:avLst/>
              </a:prstGeom>
              <a:blipFill>
                <a:blip r:embed="rId8"/>
                <a:stretch>
                  <a:fillRect l="-1432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DE94E09-B8B8-4485-AAB3-39E7157DC22C}"/>
              </a:ext>
            </a:extLst>
          </p:cNvPr>
          <p:cNvGrpSpPr/>
          <p:nvPr/>
        </p:nvGrpSpPr>
        <p:grpSpPr>
          <a:xfrm>
            <a:off x="151823" y="1635760"/>
            <a:ext cx="5603519" cy="1918027"/>
            <a:chOff x="202431" y="944878"/>
            <a:chExt cx="7471358" cy="2557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9C3C4D-D73A-4405-923E-99C409E82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431" y="944878"/>
              <a:ext cx="7471358" cy="25573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4A8E01-A082-4C4B-A997-F5C2476C4236}"/>
                </a:ext>
              </a:extLst>
            </p:cNvPr>
            <p:cNvSpPr/>
            <p:nvPr/>
          </p:nvSpPr>
          <p:spPr>
            <a:xfrm>
              <a:off x="2690424" y="2090033"/>
              <a:ext cx="358775" cy="3533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BB21B6-1C59-4F61-829D-E5CBC6DDD502}"/>
                    </a:ext>
                  </a:extLst>
                </p:cNvPr>
                <p:cNvSpPr txBox="1"/>
                <p:nvPr/>
              </p:nvSpPr>
              <p:spPr>
                <a:xfrm>
                  <a:off x="2717565" y="2100090"/>
                  <a:ext cx="304491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BB21B6-1C59-4F61-829D-E5CBC6DDD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565" y="2100090"/>
                  <a:ext cx="304491" cy="400109"/>
                </a:xfrm>
                <a:prstGeom prst="rect">
                  <a:avLst/>
                </a:prstGeom>
                <a:blipFill>
                  <a:blip r:embed="rId10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457CA43-3B9E-DE45-8B20-C0F39B876B21}"/>
              </a:ext>
            </a:extLst>
          </p:cNvPr>
          <p:cNvSpPr/>
          <p:nvPr/>
        </p:nvSpPr>
        <p:spPr>
          <a:xfrm>
            <a:off x="151823" y="1378757"/>
            <a:ext cx="14895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[Kharazmi et al, JFS, 2020 ]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9B9CD6-5E51-484D-A84A-F438E90F6CA6}"/>
                  </a:ext>
                </a:extLst>
              </p:cNvPr>
              <p:cNvSpPr txBox="1"/>
              <p:nvPr/>
            </p:nvSpPr>
            <p:spPr>
              <a:xfrm>
                <a:off x="3078917" y="5484435"/>
                <a:ext cx="1418943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Displacement </a:t>
                </a:r>
                <a:endParaRPr lang="en-US" sz="135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9B9CD6-5E51-484D-A84A-F438E90F6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917" y="5484435"/>
                <a:ext cx="1418943" cy="300082"/>
              </a:xfrm>
              <a:prstGeom prst="rect">
                <a:avLst/>
              </a:prstGeom>
              <a:blipFill>
                <a:blip r:embed="rId11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03DE4-2285-4080-BD2F-F4ED288D0594}"/>
                  </a:ext>
                </a:extLst>
              </p:cNvPr>
              <p:cNvSpPr txBox="1"/>
              <p:nvPr/>
            </p:nvSpPr>
            <p:spPr>
              <a:xfrm>
                <a:off x="6545198" y="5484435"/>
                <a:ext cx="1418943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Lift force </a:t>
                </a:r>
                <a:endParaRPr lang="en-US" sz="13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03DE4-2285-4080-BD2F-F4ED288D0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198" y="5484435"/>
                <a:ext cx="1418943" cy="300082"/>
              </a:xfrm>
              <a:prstGeom prst="rect">
                <a:avLst/>
              </a:prstGeom>
              <a:blipFill>
                <a:blip r:embed="rId12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圆角矩形 7">
            <a:extLst>
              <a:ext uri="{FF2B5EF4-FFF2-40B4-BE49-F238E27FC236}">
                <a16:creationId xmlns:a16="http://schemas.microsoft.com/office/drawing/2014/main" id="{384B2E72-8AB7-4863-9F38-826B38A4F21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</p:spTree>
    <p:extLst>
      <p:ext uri="{BB962C8B-B14F-4D97-AF65-F5344CB8AC3E}">
        <p14:creationId xmlns:p14="http://schemas.microsoft.com/office/powerpoint/2010/main" val="285935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77A5D-F8D4-2349-831B-106EEFE5A1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 r="8878" b="6331"/>
          <a:stretch/>
        </p:blipFill>
        <p:spPr>
          <a:xfrm>
            <a:off x="3854895" y="1607656"/>
            <a:ext cx="4946206" cy="23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D74C76-3577-E74A-BC48-424D6048BE13}"/>
                  </a:ext>
                </a:extLst>
              </p:cNvPr>
              <p:cNvSpPr/>
              <p:nvPr/>
            </p:nvSpPr>
            <p:spPr>
              <a:xfrm>
                <a:off x="4307980" y="4260860"/>
                <a:ext cx="467102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response with significant noise in the input.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20%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added noise to the lift force.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Mean/std is based on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30 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realizations.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D74C76-3577-E74A-BC48-424D6048B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80" y="4260860"/>
                <a:ext cx="4671026" cy="923330"/>
              </a:xfrm>
              <a:prstGeom prst="rect">
                <a:avLst/>
              </a:prstGeom>
              <a:blipFill>
                <a:blip r:embed="rId3"/>
                <a:stretch>
                  <a:fillRect l="-1175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BEC57CB-B317-9D49-9059-F9DA86CA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F652-03AC-4955-8544-31959F40B765}" type="slidenum">
              <a:rPr lang="en-US" smtClean="0"/>
              <a:t>14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282009-140E-4D84-BB04-0E43AF49CF8A}"/>
              </a:ext>
            </a:extLst>
          </p:cNvPr>
          <p:cNvGrpSpPr/>
          <p:nvPr/>
        </p:nvGrpSpPr>
        <p:grpSpPr>
          <a:xfrm>
            <a:off x="0" y="1392671"/>
            <a:ext cx="3273137" cy="4072658"/>
            <a:chOff x="0" y="1234032"/>
            <a:chExt cx="4364182" cy="54302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5593D4-F821-0648-B35B-73B011DDD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" t="11488" r="9779" b="1985"/>
            <a:stretch/>
          </p:blipFill>
          <p:spPr>
            <a:xfrm>
              <a:off x="0" y="3779769"/>
              <a:ext cx="4359810" cy="28844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F8B669-5B3B-A84E-9CA7-BE9924ED0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" t="11390" r="9400" b="11915"/>
            <a:stretch/>
          </p:blipFill>
          <p:spPr>
            <a:xfrm>
              <a:off x="4372" y="1234032"/>
              <a:ext cx="4359810" cy="2545737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13594F-E442-7F42-8A85-5E3C0C111465}"/>
                </a:ext>
              </a:extLst>
            </p:cNvPr>
            <p:cNvGrpSpPr/>
            <p:nvPr/>
          </p:nvGrpSpPr>
          <p:grpSpPr>
            <a:xfrm>
              <a:off x="1529624" y="1650861"/>
              <a:ext cx="870324" cy="338555"/>
              <a:chOff x="2944416" y="1031250"/>
              <a:chExt cx="870324" cy="33855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DAA790-947C-2240-819F-2C6DB41D962B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BB091D9-E028-FE4C-B99F-C605E1652337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3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790E50-36DB-B14A-910E-3A3F02D694F8}"/>
                </a:ext>
              </a:extLst>
            </p:cNvPr>
            <p:cNvGrpSpPr/>
            <p:nvPr/>
          </p:nvGrpSpPr>
          <p:grpSpPr>
            <a:xfrm>
              <a:off x="1543146" y="2602039"/>
              <a:ext cx="870324" cy="338555"/>
              <a:chOff x="2944416" y="1031250"/>
              <a:chExt cx="870324" cy="33855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5D7107-4094-0F4E-9B9E-F0230721C163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3043DA-08B1-A24F-B04D-3FD277ABB173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D3E6EB4-22A7-9444-99E0-153F68696480}"/>
                </a:ext>
              </a:extLst>
            </p:cNvPr>
            <p:cNvGrpSpPr/>
            <p:nvPr/>
          </p:nvGrpSpPr>
          <p:grpSpPr>
            <a:xfrm>
              <a:off x="1542152" y="3013157"/>
              <a:ext cx="870324" cy="338555"/>
              <a:chOff x="2944416" y="1031250"/>
              <a:chExt cx="870324" cy="33855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BA2507-9FF9-1044-8B76-A897ABDBD5ED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21B718A-7F49-324A-8900-965DC8865890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6551FA-BC5E-4B54-821D-45002BE8433D}"/>
                </a:ext>
              </a:extLst>
            </p:cNvPr>
            <p:cNvGrpSpPr/>
            <p:nvPr/>
          </p:nvGrpSpPr>
          <p:grpSpPr>
            <a:xfrm>
              <a:off x="1529624" y="4211974"/>
              <a:ext cx="870324" cy="338555"/>
              <a:chOff x="2944416" y="1031250"/>
              <a:chExt cx="870324" cy="33855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22CA45A-8DD8-42C3-BC8F-CF165E0BB7EA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614FC45-050D-4389-AD5C-42B791626C65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3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D279C47-EB64-48FA-84D3-202B2EDC36C0}"/>
                </a:ext>
              </a:extLst>
            </p:cNvPr>
            <p:cNvGrpSpPr/>
            <p:nvPr/>
          </p:nvGrpSpPr>
          <p:grpSpPr>
            <a:xfrm>
              <a:off x="1543146" y="5163152"/>
              <a:ext cx="870324" cy="338555"/>
              <a:chOff x="2944416" y="1031250"/>
              <a:chExt cx="870324" cy="33855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F24F78-1FAE-47C9-AC38-79A6A747F54E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87EABE-3A1E-4B3A-886E-EFB1C9DA729F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2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92F4759-69E1-49FB-9B6E-8F0F220E9FAA}"/>
                </a:ext>
              </a:extLst>
            </p:cNvPr>
            <p:cNvGrpSpPr/>
            <p:nvPr/>
          </p:nvGrpSpPr>
          <p:grpSpPr>
            <a:xfrm>
              <a:off x="1542152" y="5574270"/>
              <a:ext cx="870324" cy="338555"/>
              <a:chOff x="2944416" y="1031250"/>
              <a:chExt cx="870324" cy="33855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68CA594-B1FE-4395-AA97-D8E472EE0993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E3BE2F-BB76-4AAE-A4B4-B674423BB99A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1</a:t>
                </a:r>
              </a:p>
            </p:txBody>
          </p:sp>
        </p:grpSp>
      </p:grpSp>
      <p:sp>
        <p:nvSpPr>
          <p:cNvPr id="28" name="圆角矩形 7">
            <a:extLst>
              <a:ext uri="{FF2B5EF4-FFF2-40B4-BE49-F238E27FC236}">
                <a16:creationId xmlns:a16="http://schemas.microsoft.com/office/drawing/2014/main" id="{994AB9C0-7EB4-48C1-814C-74B0D615DAD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</p:spTree>
    <p:extLst>
      <p:ext uri="{BB962C8B-B14F-4D97-AF65-F5344CB8AC3E}">
        <p14:creationId xmlns:p14="http://schemas.microsoft.com/office/powerpoint/2010/main" val="32073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Super resolution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BD9DF-CAD9-499C-889C-F313C0DA4C6A}"/>
              </a:ext>
            </a:extLst>
          </p:cNvPr>
          <p:cNvSpPr/>
          <p:nvPr/>
        </p:nvSpPr>
        <p:spPr>
          <a:xfrm>
            <a:off x="6813618" y="6550223"/>
            <a:ext cx="233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 &amp; Meng, et al. JCP,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F10DB-6BD3-449F-B5B8-049B1E4483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58" y="1245710"/>
            <a:ext cx="4678560" cy="42446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59891F-7C55-4AE5-8579-A2998A85B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48" y="5835264"/>
            <a:ext cx="2537838" cy="545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803707-2A81-4022-B261-1E64FE802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09" y="779802"/>
            <a:ext cx="4152985" cy="5504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D6359B-0EA9-4276-ABD3-01FF8684C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68" y="5623594"/>
            <a:ext cx="3201351" cy="956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EF9A75-2DEC-48BD-A7C8-3E0997F45F78}"/>
              </a:ext>
            </a:extLst>
          </p:cNvPr>
          <p:cNvSpPr txBox="1"/>
          <p:nvPr/>
        </p:nvSpPr>
        <p:spPr>
          <a:xfrm>
            <a:off x="711336" y="5923437"/>
            <a:ext cx="104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70877-35D1-44A8-B58B-DA1D1BBB910C}"/>
              </a:ext>
            </a:extLst>
          </p:cNvPr>
          <p:cNvSpPr txBox="1"/>
          <p:nvPr/>
        </p:nvSpPr>
        <p:spPr>
          <a:xfrm>
            <a:off x="4737621" y="5841367"/>
            <a:ext cx="104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</p:spTree>
    <p:extLst>
      <p:ext uri="{BB962C8B-B14F-4D97-AF65-F5344CB8AC3E}">
        <p14:creationId xmlns:p14="http://schemas.microsoft.com/office/powerpoint/2010/main" val="342421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Super resolution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BD9DF-CAD9-499C-889C-F313C0DA4C6A}"/>
              </a:ext>
            </a:extLst>
          </p:cNvPr>
          <p:cNvSpPr/>
          <p:nvPr/>
        </p:nvSpPr>
        <p:spPr>
          <a:xfrm>
            <a:off x="6813618" y="6550223"/>
            <a:ext cx="233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 &amp; Meng, et al. JCP,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8AD26-603D-4FFC-B17C-B5C787B465B0}"/>
              </a:ext>
            </a:extLst>
          </p:cNvPr>
          <p:cNvSpPr txBox="1"/>
          <p:nvPr/>
        </p:nvSpPr>
        <p:spPr>
          <a:xfrm>
            <a:off x="80467" y="781198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Couette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514B3-F168-40F8-80A4-8B6F0E428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7" y="1078106"/>
            <a:ext cx="3132777" cy="2350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42FDB-EDB7-4C35-82A8-136452C94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53" y="1078106"/>
            <a:ext cx="3379622" cy="2526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863E00-8627-492B-AF71-A5DE91BFAB85}"/>
              </a:ext>
            </a:extLst>
          </p:cNvPr>
          <p:cNvSpPr txBox="1"/>
          <p:nvPr/>
        </p:nvSpPr>
        <p:spPr>
          <a:xfrm>
            <a:off x="80467" y="3420110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Cavity 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466E9-2A91-49FA-8EA4-92C4137F7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" y="4008730"/>
            <a:ext cx="2857200" cy="2189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4206C-8B36-4286-BC1A-AF8C6B8D4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52" y="4008730"/>
            <a:ext cx="2857201" cy="2339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1F98E-3AB3-47EB-8FE1-2F5F2E47A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09" y="4044945"/>
            <a:ext cx="2857201" cy="23028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3F4BCC-2CD2-4A29-A312-9426A251C140}"/>
              </a:ext>
            </a:extLst>
          </p:cNvPr>
          <p:cNvSpPr txBox="1"/>
          <p:nvPr/>
        </p:nvSpPr>
        <p:spPr>
          <a:xfrm>
            <a:off x="4271331" y="4580709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1153E7-0D93-4A09-97C4-F8D5695F248B}"/>
              </a:ext>
            </a:extLst>
          </p:cNvPr>
          <p:cNvSpPr txBox="1"/>
          <p:nvPr/>
        </p:nvSpPr>
        <p:spPr>
          <a:xfrm>
            <a:off x="7323615" y="4580709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1406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7466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Inverse Problems: Flow Over an Espresso Cup 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10ABC0C-EA69-4226-97E2-72EECFA8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5" y="1894840"/>
            <a:ext cx="3323204" cy="1794531"/>
          </a:xfrm>
          <a:prstGeom prst="rect">
            <a:avLst/>
          </a:prstGeom>
        </p:spPr>
      </p:pic>
      <p:cxnSp>
        <p:nvCxnSpPr>
          <p:cNvPr id="7" name="直接连接符 16">
            <a:extLst>
              <a:ext uri="{FF2B5EF4-FFF2-40B4-BE49-F238E27FC236}">
                <a16:creationId xmlns:a16="http://schemas.microsoft.com/office/drawing/2014/main" id="{EF8A261D-A692-4304-8607-FA4DCF588EFD}"/>
              </a:ext>
            </a:extLst>
          </p:cNvPr>
          <p:cNvCxnSpPr>
            <a:cxnSpLocks/>
          </p:cNvCxnSpPr>
          <p:nvPr/>
        </p:nvCxnSpPr>
        <p:spPr>
          <a:xfrm flipV="1">
            <a:off x="2131318" y="2015722"/>
            <a:ext cx="1917418" cy="47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7">
            <a:extLst>
              <a:ext uri="{FF2B5EF4-FFF2-40B4-BE49-F238E27FC236}">
                <a16:creationId xmlns:a16="http://schemas.microsoft.com/office/drawing/2014/main" id="{E0601B86-A0EE-4FFD-9814-3A6FAF3A3ACF}"/>
              </a:ext>
            </a:extLst>
          </p:cNvPr>
          <p:cNvCxnSpPr>
            <a:cxnSpLocks/>
          </p:cNvCxnSpPr>
          <p:nvPr/>
        </p:nvCxnSpPr>
        <p:spPr>
          <a:xfrm>
            <a:off x="2190914" y="2874577"/>
            <a:ext cx="1941167" cy="495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>
            <a:extLst>
              <a:ext uri="{FF2B5EF4-FFF2-40B4-BE49-F238E27FC236}">
                <a16:creationId xmlns:a16="http://schemas.microsoft.com/office/drawing/2014/main" id="{A94AFB6C-7E71-4448-85EF-333E6BC32B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36" y="2025125"/>
            <a:ext cx="1216266" cy="1366955"/>
          </a:xfrm>
          <a:prstGeom prst="rect">
            <a:avLst/>
          </a:prstGeom>
        </p:spPr>
      </p:pic>
      <p:grpSp>
        <p:nvGrpSpPr>
          <p:cNvPr id="11" name="组合 36">
            <a:extLst>
              <a:ext uri="{FF2B5EF4-FFF2-40B4-BE49-F238E27FC236}">
                <a16:creationId xmlns:a16="http://schemas.microsoft.com/office/drawing/2014/main" id="{F20257E5-435A-4A6D-BAB3-F0EEA6E700B0}"/>
              </a:ext>
            </a:extLst>
          </p:cNvPr>
          <p:cNvGrpSpPr/>
          <p:nvPr/>
        </p:nvGrpSpPr>
        <p:grpSpPr>
          <a:xfrm>
            <a:off x="453448" y="3944897"/>
            <a:ext cx="4994736" cy="1570564"/>
            <a:chOff x="3377284" y="3706141"/>
            <a:chExt cx="4745970" cy="1531617"/>
          </a:xfrm>
        </p:grpSpPr>
        <p:pic>
          <p:nvPicPr>
            <p:cNvPr id="12" name="Picture 27">
              <a:extLst>
                <a:ext uri="{FF2B5EF4-FFF2-40B4-BE49-F238E27FC236}">
                  <a16:creationId xmlns:a16="http://schemas.microsoft.com/office/drawing/2014/main" id="{ECD30D5F-B163-401F-AFF3-7C235A0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1" r="2751" b="3770"/>
            <a:stretch/>
          </p:blipFill>
          <p:spPr>
            <a:xfrm>
              <a:off x="3377284" y="3773112"/>
              <a:ext cx="1612771" cy="1464646"/>
            </a:xfrm>
            <a:prstGeom prst="rect">
              <a:avLst/>
            </a:prstGeom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4AFE78A-5F5A-4BC7-9FD2-2A1AFFB2A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9"/>
            <a:stretch/>
          </p:blipFill>
          <p:spPr>
            <a:xfrm>
              <a:off x="5018189" y="3706142"/>
              <a:ext cx="1517241" cy="1529935"/>
            </a:xfrm>
            <a:prstGeom prst="rect">
              <a:avLst/>
            </a:prstGeom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4DE086EF-6B45-40BF-B4B4-DDD9C61A7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"/>
            <a:stretch/>
          </p:blipFill>
          <p:spPr>
            <a:xfrm>
              <a:off x="6560093" y="3706141"/>
              <a:ext cx="1563161" cy="1529935"/>
            </a:xfrm>
            <a:prstGeom prst="rect">
              <a:avLst/>
            </a:prstGeom>
          </p:spPr>
        </p:pic>
      </p:grpSp>
      <p:pic>
        <p:nvPicPr>
          <p:cNvPr id="15" name="Picture 2" descr="LaVision">
            <a:extLst>
              <a:ext uri="{FF2B5EF4-FFF2-40B4-BE49-F238E27FC236}">
                <a16:creationId xmlns:a16="http://schemas.microsoft.com/office/drawing/2014/main" id="{E93C0DB1-4AFE-4217-8234-67BD037E6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r="9060" b="16710"/>
          <a:stretch/>
        </p:blipFill>
        <p:spPr bwMode="auto">
          <a:xfrm>
            <a:off x="419260" y="2103623"/>
            <a:ext cx="740772" cy="41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32">
            <a:extLst>
              <a:ext uri="{FF2B5EF4-FFF2-40B4-BE49-F238E27FC236}">
                <a16:creationId xmlns:a16="http://schemas.microsoft.com/office/drawing/2014/main" id="{1630BAF3-40AB-4B81-B832-60BBA8F369E8}"/>
              </a:ext>
            </a:extLst>
          </p:cNvPr>
          <p:cNvSpPr txBox="1"/>
          <p:nvPr/>
        </p:nvSpPr>
        <p:spPr>
          <a:xfrm>
            <a:off x="587226" y="5404582"/>
            <a:ext cx="1429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33">
            <a:extLst>
              <a:ext uri="{FF2B5EF4-FFF2-40B4-BE49-F238E27FC236}">
                <a16:creationId xmlns:a16="http://schemas.microsoft.com/office/drawing/2014/main" id="{2528616C-C3A4-4C1D-882F-75090BD5AED6}"/>
              </a:ext>
            </a:extLst>
          </p:cNvPr>
          <p:cNvSpPr txBox="1"/>
          <p:nvPr/>
        </p:nvSpPr>
        <p:spPr>
          <a:xfrm>
            <a:off x="2418623" y="5405768"/>
            <a:ext cx="1429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34">
            <a:extLst>
              <a:ext uri="{FF2B5EF4-FFF2-40B4-BE49-F238E27FC236}">
                <a16:creationId xmlns:a16="http://schemas.microsoft.com/office/drawing/2014/main" id="{DCC56EFC-05F5-4C5D-8C85-9A5123F18026}"/>
              </a:ext>
            </a:extLst>
          </p:cNvPr>
          <p:cNvSpPr txBox="1"/>
          <p:nvPr/>
        </p:nvSpPr>
        <p:spPr>
          <a:xfrm>
            <a:off x="4130748" y="5419877"/>
            <a:ext cx="1101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C528E5A5-57DC-4C5A-8E25-2C6994665EB1}"/>
              </a:ext>
            </a:extLst>
          </p:cNvPr>
          <p:cNvSpPr txBox="1"/>
          <p:nvPr/>
        </p:nvSpPr>
        <p:spPr>
          <a:xfrm>
            <a:off x="5448184" y="6542757"/>
            <a:ext cx="474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over an espresso cup - Cai et al. JFM, 2021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40">
            <a:extLst>
              <a:ext uri="{FF2B5EF4-FFF2-40B4-BE49-F238E27FC236}">
                <a16:creationId xmlns:a16="http://schemas.microsoft.com/office/drawing/2014/main" id="{E2BCB83C-F506-440B-A37F-D6B2F867924F}"/>
              </a:ext>
            </a:extLst>
          </p:cNvPr>
          <p:cNvSpPr/>
          <p:nvPr/>
        </p:nvSpPr>
        <p:spPr>
          <a:xfrm>
            <a:off x="368781" y="1978092"/>
            <a:ext cx="5145633" cy="3754627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74">
            <a:extLst>
              <a:ext uri="{FF2B5EF4-FFF2-40B4-BE49-F238E27FC236}">
                <a16:creationId xmlns:a16="http://schemas.microsoft.com/office/drawing/2014/main" id="{75EF8159-8677-4860-8876-A672185AA17A}"/>
              </a:ext>
            </a:extLst>
          </p:cNvPr>
          <p:cNvSpPr txBox="1"/>
          <p:nvPr/>
        </p:nvSpPr>
        <p:spPr>
          <a:xfrm>
            <a:off x="808877" y="3474657"/>
            <a:ext cx="32290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background-oriented schlieren (BOS) </a:t>
            </a:r>
            <a:endParaRPr lang="zh-CN" altLang="en-US" sz="1600" dirty="0"/>
          </a:p>
        </p:txBody>
      </p:sp>
      <p:sp>
        <p:nvSpPr>
          <p:cNvPr id="24" name="文本框 19">
            <a:extLst>
              <a:ext uri="{FF2B5EF4-FFF2-40B4-BE49-F238E27FC236}">
                <a16:creationId xmlns:a16="http://schemas.microsoft.com/office/drawing/2014/main" id="{E5F87B8E-41B0-4A99-B203-B0699D7EF11F}"/>
              </a:ext>
            </a:extLst>
          </p:cNvPr>
          <p:cNvSpPr txBox="1"/>
          <p:nvPr/>
        </p:nvSpPr>
        <p:spPr>
          <a:xfrm>
            <a:off x="5930750" y="2929234"/>
            <a:ext cx="3076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Tomo</a:t>
            </a:r>
            <a:r>
              <a:rPr lang="en-US" altLang="zh-CN" dirty="0"/>
              <a:t>-BOS </a:t>
            </a:r>
            <a:r>
              <a:rPr lang="zh-CN" altLang="en-US" dirty="0"/>
              <a:t>（层析背景纹影）实验，六个相机，可重构三维的温度场。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PINNs</a:t>
            </a:r>
            <a:r>
              <a:rPr lang="zh-CN" altLang="en-US" dirty="0"/>
              <a:t>以温度场作为训练数据，计算出三维</a:t>
            </a:r>
            <a:r>
              <a:rPr lang="en-US" altLang="zh-CN" dirty="0"/>
              <a:t>+</a:t>
            </a:r>
            <a:r>
              <a:rPr lang="zh-CN" altLang="en-US" dirty="0"/>
              <a:t>时间变化的速度和压力。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06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879769" y="1231545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700795" y="1179923"/>
            <a:ext cx="2703040" cy="1837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67" y="4841985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405053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-1582993" y="116758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2993" y="116758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83" y="1695662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96" y="904207"/>
            <a:ext cx="1629002" cy="533474"/>
          </a:xfrm>
          <a:prstGeom prst="rect">
            <a:avLst/>
          </a:prstGeom>
        </p:spPr>
      </p:pic>
      <p:pic>
        <p:nvPicPr>
          <p:cNvPr id="9" name="2Dplane">
            <a:hlinkClick r:id="" action="ppaction://media"/>
            <a:extLst>
              <a:ext uri="{FF2B5EF4-FFF2-40B4-BE49-F238E27FC236}">
                <a16:creationId xmlns:a16="http://schemas.microsoft.com/office/drawing/2014/main" id="{BCA1CB78-B6CF-421C-92C6-4CB116B61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0042" t="6901" r="7612"/>
          <a:stretch/>
        </p:blipFill>
        <p:spPr>
          <a:xfrm>
            <a:off x="4682836" y="4011909"/>
            <a:ext cx="4461164" cy="19967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F5A684-1802-4A6D-BA73-E614EF5358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74" y="5143657"/>
            <a:ext cx="672966" cy="472974"/>
          </a:xfrm>
          <a:prstGeom prst="rect">
            <a:avLst/>
          </a:prstGeom>
        </p:spPr>
      </p:pic>
      <p:pic>
        <p:nvPicPr>
          <p:cNvPr id="13" name="图片 9">
            <a:extLst>
              <a:ext uri="{FF2B5EF4-FFF2-40B4-BE49-F238E27FC236}">
                <a16:creationId xmlns:a16="http://schemas.microsoft.com/office/drawing/2014/main" id="{C3447F05-A1FC-4784-BB66-D9E4B37B8F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26" y="5143657"/>
            <a:ext cx="672966" cy="472974"/>
          </a:xfrm>
          <a:prstGeom prst="rect">
            <a:avLst/>
          </a:prstGeom>
        </p:spPr>
      </p:pic>
      <p:pic>
        <p:nvPicPr>
          <p:cNvPr id="14" name="图片 9">
            <a:extLst>
              <a:ext uri="{FF2B5EF4-FFF2-40B4-BE49-F238E27FC236}">
                <a16:creationId xmlns:a16="http://schemas.microsoft.com/office/drawing/2014/main" id="{17108CD8-B453-4DF5-88CF-DA24C73385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52" y="5143657"/>
            <a:ext cx="672966" cy="47297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84D351F-2881-4A27-B727-69630C132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" y="4156526"/>
            <a:ext cx="4383589" cy="1515575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7D5370E2-69EB-4E2F-BED3-6D587766FDEE}"/>
              </a:ext>
            </a:extLst>
          </p:cNvPr>
          <p:cNvSpPr txBox="1"/>
          <p:nvPr/>
        </p:nvSpPr>
        <p:spPr>
          <a:xfrm>
            <a:off x="5448184" y="6542757"/>
            <a:ext cx="474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over an espresso cup - Cai et al. JFM, 2021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5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discovering equations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4A406-8D39-4229-B91C-EF6BBC989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96" y="1062311"/>
            <a:ext cx="4363059" cy="485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195421-F8AE-4061-8666-0B5C0343F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27" y="1854327"/>
            <a:ext cx="4810796" cy="600159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8F1D68B1-B973-4ADB-8781-2188DF39972C}"/>
              </a:ext>
            </a:extLst>
          </p:cNvPr>
          <p:cNvSpPr txBox="1"/>
          <p:nvPr/>
        </p:nvSpPr>
        <p:spPr>
          <a:xfrm>
            <a:off x="6676103" y="6550223"/>
            <a:ext cx="2762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al, Nat.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127C00-A391-4BF4-A9D6-E3B573C9F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2494711"/>
            <a:ext cx="7531510" cy="38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discovering equations</a:t>
            </a: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8F1D68B1-B973-4ADB-8781-2188DF39972C}"/>
              </a:ext>
            </a:extLst>
          </p:cNvPr>
          <p:cNvSpPr txBox="1"/>
          <p:nvPr/>
        </p:nvSpPr>
        <p:spPr>
          <a:xfrm>
            <a:off x="6676103" y="6550223"/>
            <a:ext cx="2762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al, Nat.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798A0-6977-4CF7-8385-10179AF98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766"/>
            <a:ext cx="9144000" cy="41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687DCB4-853A-4780-ABBE-DA80B9996520}"/>
                  </a:ext>
                </a:extLst>
              </p:cNvPr>
              <p:cNvSpPr txBox="1"/>
              <p:nvPr/>
            </p:nvSpPr>
            <p:spPr>
              <a:xfrm>
                <a:off x="2235191" y="791194"/>
                <a:ext cx="4634447" cy="624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687DCB4-853A-4780-ABBE-DA80B9996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1" y="791194"/>
                <a:ext cx="4634447" cy="624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2">
            <a:extLst>
              <a:ext uri="{FF2B5EF4-FFF2-40B4-BE49-F238E27FC236}">
                <a16:creationId xmlns:a16="http://schemas.microsoft.com/office/drawing/2014/main" id="{3E4EB9EF-3DFF-45D3-B6CB-96222E36254D}"/>
              </a:ext>
            </a:extLst>
          </p:cNvPr>
          <p:cNvSpPr txBox="1"/>
          <p:nvPr/>
        </p:nvSpPr>
        <p:spPr>
          <a:xfrm>
            <a:off x="2869329" y="1949251"/>
            <a:ext cx="16478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D44912C3-64AD-4872-90EA-1FCA7C814BE8}"/>
                  </a:ext>
                </a:extLst>
              </p:cNvPr>
              <p:cNvSpPr txBox="1"/>
              <p:nvPr/>
            </p:nvSpPr>
            <p:spPr>
              <a:xfrm>
                <a:off x="4278223" y="1927847"/>
                <a:ext cx="197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D44912C3-64AD-4872-90EA-1FCA7C81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223" y="1927847"/>
                <a:ext cx="1971675" cy="369332"/>
              </a:xfrm>
              <a:prstGeom prst="rect">
                <a:avLst/>
              </a:prstGeom>
              <a:blipFill>
                <a:blip r:embed="rId4"/>
                <a:stretch>
                  <a:fillRect r="-31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9">
                <a:extLst>
                  <a:ext uri="{FF2B5EF4-FFF2-40B4-BE49-F238E27FC236}">
                    <a16:creationId xmlns:a16="http://schemas.microsoft.com/office/drawing/2014/main" id="{E5D40AE6-F4D3-4791-A4B3-F1947FF48330}"/>
                  </a:ext>
                </a:extLst>
              </p:cNvPr>
              <p:cNvSpPr txBox="1"/>
              <p:nvPr/>
            </p:nvSpPr>
            <p:spPr>
              <a:xfrm>
                <a:off x="2235191" y="1549903"/>
                <a:ext cx="444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Inverse: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unknown</a:t>
                </a:r>
                <a:r>
                  <a:rPr lang="en-US" dirty="0"/>
                  <a:t>, </a:t>
                </a:r>
                <a:r>
                  <a:rPr lang="en-US" i="1" dirty="0">
                    <a:solidFill>
                      <a:srgbClr val="FF0000"/>
                    </a:solidFill>
                  </a:rPr>
                  <a:t>partial observations</a:t>
                </a:r>
                <a:r>
                  <a:rPr lang="en-US" dirty="0"/>
                  <a:t> on </a:t>
                </a:r>
                <a:r>
                  <a:rPr lang="en-US" i="1" dirty="0"/>
                  <a:t>y</a:t>
                </a:r>
              </a:p>
            </p:txBody>
          </p:sp>
        </mc:Choice>
        <mc:Fallback xmlns="">
          <p:sp>
            <p:nvSpPr>
              <p:cNvPr id="7" name="TextBox 29">
                <a:extLst>
                  <a:ext uri="{FF2B5EF4-FFF2-40B4-BE49-F238E27FC236}">
                    <a16:creationId xmlns:a16="http://schemas.microsoft.com/office/drawing/2014/main" id="{E5D40AE6-F4D3-4791-A4B3-F1947FF4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1" y="1549903"/>
                <a:ext cx="4440107" cy="369332"/>
              </a:xfrm>
              <a:prstGeom prst="rect">
                <a:avLst/>
              </a:prstGeom>
              <a:blipFill>
                <a:blip r:embed="rId5"/>
                <a:stretch>
                  <a:fillRect l="-1236" t="-8197" r="-41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33">
            <a:extLst>
              <a:ext uri="{FF2B5EF4-FFF2-40B4-BE49-F238E27FC236}">
                <a16:creationId xmlns:a16="http://schemas.microsoft.com/office/drawing/2014/main" id="{64A06039-50B6-4B65-B242-1E810CB17FB0}"/>
              </a:ext>
            </a:extLst>
          </p:cNvPr>
          <p:cNvSpPr txBox="1"/>
          <p:nvPr/>
        </p:nvSpPr>
        <p:spPr>
          <a:xfrm>
            <a:off x="2218795" y="2635024"/>
            <a:ext cx="16478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5">
                <a:extLst>
                  <a:ext uri="{FF2B5EF4-FFF2-40B4-BE49-F238E27FC236}">
                    <a16:creationId xmlns:a16="http://schemas.microsoft.com/office/drawing/2014/main" id="{F7EBB0FA-18DB-432E-8E2B-BA9F40D2E00F}"/>
                  </a:ext>
                </a:extLst>
              </p:cNvPr>
              <p:cNvSpPr txBox="1"/>
              <p:nvPr/>
            </p:nvSpPr>
            <p:spPr>
              <a:xfrm>
                <a:off x="2553176" y="2650002"/>
                <a:ext cx="4192906" cy="459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35">
                <a:extLst>
                  <a:ext uri="{FF2B5EF4-FFF2-40B4-BE49-F238E27FC236}">
                    <a16:creationId xmlns:a16="http://schemas.microsoft.com/office/drawing/2014/main" id="{F7EBB0FA-18DB-432E-8E2B-BA9F40D2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76" y="2650002"/>
                <a:ext cx="4192906" cy="4596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8A751B7F-49A6-4A43-ACFB-D02FE6E90C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41" y="3294225"/>
            <a:ext cx="3657599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8">
                <a:extLst>
                  <a:ext uri="{FF2B5EF4-FFF2-40B4-BE49-F238E27FC236}">
                    <a16:creationId xmlns:a16="http://schemas.microsoft.com/office/drawing/2014/main" id="{86783A57-AE45-406D-A290-E363863C619B}"/>
                  </a:ext>
                </a:extLst>
              </p:cNvPr>
              <p:cNvSpPr txBox="1"/>
              <p:nvPr/>
            </p:nvSpPr>
            <p:spPr>
              <a:xfrm>
                <a:off x="6052869" y="4572599"/>
                <a:ext cx="1633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=1.000018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38">
                <a:extLst>
                  <a:ext uri="{FF2B5EF4-FFF2-40B4-BE49-F238E27FC236}">
                    <a16:creationId xmlns:a16="http://schemas.microsoft.com/office/drawing/2014/main" id="{86783A57-AE45-406D-A290-E363863C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869" y="4572599"/>
                <a:ext cx="1633538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2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Covid-19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3663B7-1918-408F-9D51-15F08510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3" y="2415654"/>
            <a:ext cx="4121561" cy="33850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787243-61D8-40D2-8506-B168ED87828A}"/>
              </a:ext>
            </a:extLst>
          </p:cNvPr>
          <p:cNvSpPr txBox="1"/>
          <p:nvPr/>
        </p:nvSpPr>
        <p:spPr>
          <a:xfrm>
            <a:off x="6889186" y="6550223"/>
            <a:ext cx="3100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Linka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al., CMAME,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CCC2E8-27B0-4130-B1D3-33E26D9B1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33641"/>
            <a:ext cx="4316361" cy="3354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0AF97F-0F74-40B3-9029-C9E5C756A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>
          <a:xfrm>
            <a:off x="961521" y="786210"/>
            <a:ext cx="7220958" cy="1629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9B392C-43E7-4A5F-92F7-88D4A05CF9A9}"/>
                  </a:ext>
                </a:extLst>
              </p:cNvPr>
              <p:cNvSpPr txBox="1"/>
              <p:nvPr/>
            </p:nvSpPr>
            <p:spPr>
              <a:xfrm>
                <a:off x="1238864" y="6180891"/>
                <a:ext cx="6666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9B392C-43E7-4A5F-92F7-88D4A05C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64" y="6180891"/>
                <a:ext cx="666627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09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11126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PINNs: Scaling vs no-scaling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BEC2C4-5118-4EEB-9E34-083EC280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" y="2033764"/>
            <a:ext cx="3600001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181FBC-C308-44D0-B0A6-348D2DB08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77" y="1989000"/>
            <a:ext cx="3600000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168740-6A85-4C19-83F9-0C3E255523A1}"/>
              </a:ext>
            </a:extLst>
          </p:cNvPr>
          <p:cNvSpPr txBox="1"/>
          <p:nvPr/>
        </p:nvSpPr>
        <p:spPr>
          <a:xfrm>
            <a:off x="276142" y="1121086"/>
            <a:ext cx="88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Scale all unknowns to O(1)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465D79-58D9-4A54-9137-3A55F5FAA326}"/>
              </a:ext>
            </a:extLst>
          </p:cNvPr>
          <p:cNvSpPr/>
          <p:nvPr/>
        </p:nvSpPr>
        <p:spPr>
          <a:xfrm>
            <a:off x="3876143" y="3165987"/>
            <a:ext cx="151193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C472F1-55C2-49ED-AE35-F75A3C5F1076}"/>
              </a:ext>
            </a:extLst>
          </p:cNvPr>
          <p:cNvSpPr txBox="1"/>
          <p:nvPr/>
        </p:nvSpPr>
        <p:spPr>
          <a:xfrm>
            <a:off x="3982065" y="2863334"/>
            <a:ext cx="116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scaling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8F0D2ED-C057-497E-B9D3-D68B07B3DE97}"/>
              </a:ext>
            </a:extLst>
          </p:cNvPr>
          <p:cNvSpPr/>
          <p:nvPr/>
        </p:nvSpPr>
        <p:spPr>
          <a:xfrm>
            <a:off x="1092917" y="2261419"/>
            <a:ext cx="983225" cy="9712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2F9A45C-6CF9-4B81-A208-F1A9621D1414}"/>
              </a:ext>
            </a:extLst>
          </p:cNvPr>
          <p:cNvSpPr/>
          <p:nvPr/>
        </p:nvSpPr>
        <p:spPr>
          <a:xfrm>
            <a:off x="2254657" y="2667537"/>
            <a:ext cx="710852" cy="7609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877FE37-9F9B-4FCC-B160-68D0CCE69B7D}"/>
              </a:ext>
            </a:extLst>
          </p:cNvPr>
          <p:cNvSpPr/>
          <p:nvPr/>
        </p:nvSpPr>
        <p:spPr>
          <a:xfrm>
            <a:off x="6178491" y="2187677"/>
            <a:ext cx="983225" cy="9712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2D22BBC-29BF-4184-8350-BAF0120E11CB}"/>
              </a:ext>
            </a:extLst>
          </p:cNvPr>
          <p:cNvSpPr/>
          <p:nvPr/>
        </p:nvSpPr>
        <p:spPr>
          <a:xfrm>
            <a:off x="7340231" y="2593795"/>
            <a:ext cx="710852" cy="7609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2E875F-131B-4C35-9BBE-265E6BE5ADE2}"/>
              </a:ext>
            </a:extLst>
          </p:cNvPr>
          <p:cNvSpPr txBox="1"/>
          <p:nvPr/>
        </p:nvSpPr>
        <p:spPr>
          <a:xfrm>
            <a:off x="276142" y="5109911"/>
            <a:ext cx="88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PINN can fit the training data better with scaling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490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34195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 vs self-adaptive PINNs (SA-PINNs)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B34467-9997-4E67-8D37-CC272266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" y="1848703"/>
            <a:ext cx="3600000" cy="28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65FC8E-9C59-4CDB-8183-8B0CF98FD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40" y="1848703"/>
            <a:ext cx="3600000" cy="288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9FECFC-D1D4-4B13-8008-03CE2E5E848D}"/>
              </a:ext>
            </a:extLst>
          </p:cNvPr>
          <p:cNvSpPr txBox="1"/>
          <p:nvPr/>
        </p:nvSpPr>
        <p:spPr>
          <a:xfrm>
            <a:off x="550606" y="4847303"/>
            <a:ext cx="381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Comparison between PINNs and SA-PINNs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5DDFF1-11F0-4F29-B31E-5CAED8D3C99E}"/>
              </a:ext>
            </a:extLst>
          </p:cNvPr>
          <p:cNvSpPr txBox="1"/>
          <p:nvPr/>
        </p:nvSpPr>
        <p:spPr>
          <a:xfrm>
            <a:off x="4806007" y="4847302"/>
            <a:ext cx="40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Weights for the residuals in SA-PINNs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4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PINNs: Effect of number of training 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27B83-AD7C-49D5-A667-37009460E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12" y="1062121"/>
            <a:ext cx="36000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F016CA-4F14-40FB-A400-4330BDBC9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80" y="3942121"/>
            <a:ext cx="360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D40BF9-D772-4CB0-8C4C-121677744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12" y="3942121"/>
            <a:ext cx="3600000" cy="2880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ABF4DB-A361-4315-AB29-B82906624032}"/>
              </a:ext>
            </a:extLst>
          </p:cNvPr>
          <p:cNvGrpSpPr/>
          <p:nvPr/>
        </p:nvGrpSpPr>
        <p:grpSpPr>
          <a:xfrm>
            <a:off x="372080" y="1062121"/>
            <a:ext cx="3600000" cy="2880000"/>
            <a:chOff x="372080" y="1062121"/>
            <a:chExt cx="3600000" cy="288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772022-89D7-47E1-820A-050A08C1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80" y="1062121"/>
              <a:ext cx="3600000" cy="2880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B44AAA8-CDA1-423C-AF66-40C6DD759BA4}"/>
                </a:ext>
              </a:extLst>
            </p:cNvPr>
            <p:cNvSpPr txBox="1"/>
            <p:nvPr/>
          </p:nvSpPr>
          <p:spPr>
            <a:xfrm>
              <a:off x="1356852" y="1062121"/>
              <a:ext cx="2153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100 training points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4D0C5-4D48-42AB-A120-FB199D9862E7}"/>
              </a:ext>
            </a:extLst>
          </p:cNvPr>
          <p:cNvSpPr txBox="1"/>
          <p:nvPr/>
        </p:nvSpPr>
        <p:spPr>
          <a:xfrm>
            <a:off x="5756787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 training points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881C6-D495-492E-95A2-2607A3461F29}"/>
              </a:ext>
            </a:extLst>
          </p:cNvPr>
          <p:cNvSpPr txBox="1"/>
          <p:nvPr/>
        </p:nvSpPr>
        <p:spPr>
          <a:xfrm>
            <a:off x="1356852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training points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BE5184-23CC-4DE6-88F5-5042923FAB25}"/>
              </a:ext>
            </a:extLst>
          </p:cNvPr>
          <p:cNvSpPr txBox="1"/>
          <p:nvPr/>
        </p:nvSpPr>
        <p:spPr>
          <a:xfrm>
            <a:off x="5756787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225 training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68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7F79409B-2749-49EC-8347-C357033A8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99" y="3942121"/>
            <a:ext cx="3600000" cy="28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90FEF5-6067-45B7-AB31-F31510374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99" y="1062121"/>
            <a:ext cx="3600000" cy="28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37D2084-3752-413C-8A71-44E12B0A4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" y="3942121"/>
            <a:ext cx="3600000" cy="288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007F24-7132-4D75-B49C-952414442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" y="1062121"/>
            <a:ext cx="3600000" cy="2880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SA-PINNs: Effect of number of training data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44AAA8-CDA1-423C-AF66-40C6DD759BA4}"/>
              </a:ext>
            </a:extLst>
          </p:cNvPr>
          <p:cNvSpPr txBox="1"/>
          <p:nvPr/>
        </p:nvSpPr>
        <p:spPr>
          <a:xfrm>
            <a:off x="1356852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 training points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4D0C5-4D48-42AB-A120-FB199D9862E7}"/>
              </a:ext>
            </a:extLst>
          </p:cNvPr>
          <p:cNvSpPr txBox="1"/>
          <p:nvPr/>
        </p:nvSpPr>
        <p:spPr>
          <a:xfrm>
            <a:off x="5756787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 training points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881C6-D495-492E-95A2-2607A3461F29}"/>
              </a:ext>
            </a:extLst>
          </p:cNvPr>
          <p:cNvSpPr txBox="1"/>
          <p:nvPr/>
        </p:nvSpPr>
        <p:spPr>
          <a:xfrm>
            <a:off x="1356852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training points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BE5184-23CC-4DE6-88F5-5042923FAB25}"/>
              </a:ext>
            </a:extLst>
          </p:cNvPr>
          <p:cNvSpPr txBox="1"/>
          <p:nvPr/>
        </p:nvSpPr>
        <p:spPr>
          <a:xfrm>
            <a:off x="5756787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225 training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2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3E814FE-0730-4365-95FA-DB75FC3E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66" y="757728"/>
            <a:ext cx="3332175" cy="313940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69" y="3921972"/>
            <a:ext cx="2379784" cy="851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266" y="3800409"/>
            <a:ext cx="2448293" cy="439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680" y="4289374"/>
            <a:ext cx="1427463" cy="629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799" y="5022616"/>
            <a:ext cx="2789317" cy="1512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632" y="5388403"/>
            <a:ext cx="1666297" cy="5957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176" y="6001390"/>
            <a:ext cx="2844166" cy="5340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0715" y="6535466"/>
            <a:ext cx="1843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J </a:t>
            </a:r>
            <a:r>
              <a:rPr lang="en-US" sz="1400" i="1" dirty="0" err="1"/>
              <a:t>Wahlstrom</a:t>
            </a:r>
            <a:r>
              <a:rPr lang="en-US" sz="1400" i="1" dirty="0"/>
              <a:t>, etc. 2011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781" y="4769474"/>
            <a:ext cx="1485133" cy="58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807" y="4952960"/>
            <a:ext cx="1573200" cy="3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14461</TotalTime>
  <Words>862</Words>
  <Application>Microsoft Office PowerPoint</Application>
  <PresentationFormat>全屏显示(4:3)</PresentationFormat>
  <Paragraphs>178</Paragraphs>
  <Slides>22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1364</cp:revision>
  <dcterms:created xsi:type="dcterms:W3CDTF">2017-09-04T15:34:47Z</dcterms:created>
  <dcterms:modified xsi:type="dcterms:W3CDTF">2025-03-25T05:21:47Z</dcterms:modified>
</cp:coreProperties>
</file>